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66" r:id="rId4"/>
    <p:sldId id="259" r:id="rId5"/>
    <p:sldId id="261" r:id="rId6"/>
    <p:sldId id="257" r:id="rId7"/>
    <p:sldId id="264" r:id="rId8"/>
    <p:sldId id="265" r:id="rId9"/>
    <p:sldId id="263"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0" y="-96"/>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B3DF70-4E17-43CC-BDF2-C4FFEAB44F4B}"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8F828D63-6940-4AA8-95A6-ACB5321BBA2C}">
      <dgm:prSet phldrT="[Text]"/>
      <dgm:spPr>
        <a:solidFill>
          <a:srgbClr val="0070C0"/>
        </a:solidFill>
      </dgm:spPr>
      <dgm:t>
        <a:bodyPr/>
        <a:lstStyle/>
        <a:p>
          <a:r>
            <a:rPr lang="en-US" dirty="0" smtClean="0"/>
            <a:t>Model</a:t>
          </a:r>
          <a:endParaRPr lang="en-US" dirty="0"/>
        </a:p>
      </dgm:t>
    </dgm:pt>
    <dgm:pt modelId="{35D63747-1F3B-4A48-9DEF-4E5CB6D0E532}" type="parTrans" cxnId="{1FB9114B-5BE4-49C0-829C-AC0048E59668}">
      <dgm:prSet/>
      <dgm:spPr/>
      <dgm:t>
        <a:bodyPr/>
        <a:lstStyle/>
        <a:p>
          <a:endParaRPr lang="en-US"/>
        </a:p>
      </dgm:t>
    </dgm:pt>
    <dgm:pt modelId="{902995C6-7F61-4A84-B3E0-6144AE675C2C}" type="sibTrans" cxnId="{1FB9114B-5BE4-49C0-829C-AC0048E59668}">
      <dgm:prSet/>
      <dgm:spPr>
        <a:solidFill>
          <a:srgbClr val="00B050"/>
        </a:solidFill>
      </dgm:spPr>
      <dgm:t>
        <a:bodyPr/>
        <a:lstStyle/>
        <a:p>
          <a:endParaRPr lang="en-US"/>
        </a:p>
      </dgm:t>
    </dgm:pt>
    <dgm:pt modelId="{5F6F13DD-DF41-4AF3-BF98-5E3EC6311DA4}">
      <dgm:prSet phldrT="[Text]"/>
      <dgm:spPr>
        <a:solidFill>
          <a:srgbClr val="0070C0"/>
        </a:solidFill>
      </dgm:spPr>
      <dgm:t>
        <a:bodyPr/>
        <a:lstStyle/>
        <a:p>
          <a:r>
            <a:rPr lang="en-US" dirty="0" smtClean="0"/>
            <a:t>Controlled Experiments</a:t>
          </a:r>
          <a:endParaRPr lang="en-US" dirty="0"/>
        </a:p>
      </dgm:t>
    </dgm:pt>
    <dgm:pt modelId="{EAD9C5DD-74CE-4145-B0C6-260A7787265C}" type="parTrans" cxnId="{FC73C772-51D6-4FC9-9BDF-71F17266DF01}">
      <dgm:prSet/>
      <dgm:spPr/>
      <dgm:t>
        <a:bodyPr/>
        <a:lstStyle/>
        <a:p>
          <a:endParaRPr lang="en-US"/>
        </a:p>
      </dgm:t>
    </dgm:pt>
    <dgm:pt modelId="{6C25FFC8-44BC-476B-8656-28C28BCCE99F}" type="sibTrans" cxnId="{FC73C772-51D6-4FC9-9BDF-71F17266DF01}">
      <dgm:prSet/>
      <dgm:spPr>
        <a:solidFill>
          <a:srgbClr val="00B050"/>
        </a:solidFill>
      </dgm:spPr>
      <dgm:t>
        <a:bodyPr/>
        <a:lstStyle/>
        <a:p>
          <a:endParaRPr lang="en-US"/>
        </a:p>
      </dgm:t>
    </dgm:pt>
    <dgm:pt modelId="{4392CA3D-C5B5-4395-9194-CD9E02417437}">
      <dgm:prSet phldrT="[Text]"/>
      <dgm:spPr>
        <a:solidFill>
          <a:srgbClr val="0070C0"/>
        </a:solidFill>
      </dgm:spPr>
      <dgm:t>
        <a:bodyPr/>
        <a:lstStyle/>
        <a:p>
          <a:r>
            <a:rPr lang="en-US" dirty="0" smtClean="0"/>
            <a:t>Observations in the Field</a:t>
          </a:r>
          <a:endParaRPr lang="en-US" dirty="0"/>
        </a:p>
      </dgm:t>
    </dgm:pt>
    <dgm:pt modelId="{CF55D4BF-6B78-44B3-AD94-F03E5F92F885}" type="parTrans" cxnId="{456345A9-0C5D-4B3B-BC70-FFCF5E189855}">
      <dgm:prSet/>
      <dgm:spPr/>
      <dgm:t>
        <a:bodyPr/>
        <a:lstStyle/>
        <a:p>
          <a:endParaRPr lang="en-US"/>
        </a:p>
      </dgm:t>
    </dgm:pt>
    <dgm:pt modelId="{5BE42572-954D-4EDC-B506-E2B6F637F54C}" type="sibTrans" cxnId="{456345A9-0C5D-4B3B-BC70-FFCF5E189855}">
      <dgm:prSet/>
      <dgm:spPr>
        <a:solidFill>
          <a:srgbClr val="00B050"/>
        </a:solidFill>
      </dgm:spPr>
      <dgm:t>
        <a:bodyPr/>
        <a:lstStyle/>
        <a:p>
          <a:endParaRPr lang="en-US"/>
        </a:p>
      </dgm:t>
    </dgm:pt>
    <dgm:pt modelId="{6B66F86F-F93E-4C49-A96F-FE550DB7F0C2}" type="pres">
      <dgm:prSet presAssocID="{12B3DF70-4E17-43CC-BDF2-C4FFEAB44F4B}" presName="Name0" presStyleCnt="0">
        <dgm:presLayoutVars>
          <dgm:dir/>
          <dgm:resizeHandles val="exact"/>
        </dgm:presLayoutVars>
      </dgm:prSet>
      <dgm:spPr/>
      <dgm:t>
        <a:bodyPr/>
        <a:lstStyle/>
        <a:p>
          <a:endParaRPr lang="en-US"/>
        </a:p>
      </dgm:t>
    </dgm:pt>
    <dgm:pt modelId="{A915BCC7-2AF5-4558-911A-713059E80B1C}" type="pres">
      <dgm:prSet presAssocID="{8F828D63-6940-4AA8-95A6-ACB5321BBA2C}" presName="node" presStyleLbl="node1" presStyleIdx="0" presStyleCnt="3">
        <dgm:presLayoutVars>
          <dgm:bulletEnabled val="1"/>
        </dgm:presLayoutVars>
      </dgm:prSet>
      <dgm:spPr/>
      <dgm:t>
        <a:bodyPr/>
        <a:lstStyle/>
        <a:p>
          <a:endParaRPr lang="en-US"/>
        </a:p>
      </dgm:t>
    </dgm:pt>
    <dgm:pt modelId="{82418756-4DDD-42FA-9A8B-B1AF6B027E90}" type="pres">
      <dgm:prSet presAssocID="{902995C6-7F61-4A84-B3E0-6144AE675C2C}" presName="sibTrans" presStyleLbl="sibTrans2D1" presStyleIdx="0" presStyleCnt="3"/>
      <dgm:spPr/>
      <dgm:t>
        <a:bodyPr/>
        <a:lstStyle/>
        <a:p>
          <a:endParaRPr lang="en-US"/>
        </a:p>
      </dgm:t>
    </dgm:pt>
    <dgm:pt modelId="{D72C37AA-499F-4697-9A6B-9301F65C1C13}" type="pres">
      <dgm:prSet presAssocID="{902995C6-7F61-4A84-B3E0-6144AE675C2C}" presName="connectorText" presStyleLbl="sibTrans2D1" presStyleIdx="0" presStyleCnt="3"/>
      <dgm:spPr/>
      <dgm:t>
        <a:bodyPr/>
        <a:lstStyle/>
        <a:p>
          <a:endParaRPr lang="en-US"/>
        </a:p>
      </dgm:t>
    </dgm:pt>
    <dgm:pt modelId="{6D1F2413-4747-48C8-9D2E-7DDEF08B3BEA}" type="pres">
      <dgm:prSet presAssocID="{5F6F13DD-DF41-4AF3-BF98-5E3EC6311DA4}" presName="node" presStyleLbl="node1" presStyleIdx="1" presStyleCnt="3">
        <dgm:presLayoutVars>
          <dgm:bulletEnabled val="1"/>
        </dgm:presLayoutVars>
      </dgm:prSet>
      <dgm:spPr/>
      <dgm:t>
        <a:bodyPr/>
        <a:lstStyle/>
        <a:p>
          <a:endParaRPr lang="en-US"/>
        </a:p>
      </dgm:t>
    </dgm:pt>
    <dgm:pt modelId="{BF76DF78-CDCF-4ED4-B444-FFB1E6247B23}" type="pres">
      <dgm:prSet presAssocID="{6C25FFC8-44BC-476B-8656-28C28BCCE99F}" presName="sibTrans" presStyleLbl="sibTrans2D1" presStyleIdx="1" presStyleCnt="3"/>
      <dgm:spPr/>
      <dgm:t>
        <a:bodyPr/>
        <a:lstStyle/>
        <a:p>
          <a:endParaRPr lang="en-US"/>
        </a:p>
      </dgm:t>
    </dgm:pt>
    <dgm:pt modelId="{0DA6FC6B-40CB-46F2-BD65-BD7EDE09E9FB}" type="pres">
      <dgm:prSet presAssocID="{6C25FFC8-44BC-476B-8656-28C28BCCE99F}" presName="connectorText" presStyleLbl="sibTrans2D1" presStyleIdx="1" presStyleCnt="3"/>
      <dgm:spPr/>
      <dgm:t>
        <a:bodyPr/>
        <a:lstStyle/>
        <a:p>
          <a:endParaRPr lang="en-US"/>
        </a:p>
      </dgm:t>
    </dgm:pt>
    <dgm:pt modelId="{E1A6CACA-18B6-4282-ADD9-65CE2C8A70E0}" type="pres">
      <dgm:prSet presAssocID="{4392CA3D-C5B5-4395-9194-CD9E02417437}" presName="node" presStyleLbl="node1" presStyleIdx="2" presStyleCnt="3">
        <dgm:presLayoutVars>
          <dgm:bulletEnabled val="1"/>
        </dgm:presLayoutVars>
      </dgm:prSet>
      <dgm:spPr/>
      <dgm:t>
        <a:bodyPr/>
        <a:lstStyle/>
        <a:p>
          <a:endParaRPr lang="en-US"/>
        </a:p>
      </dgm:t>
    </dgm:pt>
    <dgm:pt modelId="{FCC878AF-1BA0-47A6-9FF2-51A03E3206D6}" type="pres">
      <dgm:prSet presAssocID="{5BE42572-954D-4EDC-B506-E2B6F637F54C}" presName="sibTrans" presStyleLbl="sibTrans2D1" presStyleIdx="2" presStyleCnt="3"/>
      <dgm:spPr/>
      <dgm:t>
        <a:bodyPr/>
        <a:lstStyle/>
        <a:p>
          <a:endParaRPr lang="en-US"/>
        </a:p>
      </dgm:t>
    </dgm:pt>
    <dgm:pt modelId="{CD220BD5-8A6F-4501-A625-3AD9BA92948C}" type="pres">
      <dgm:prSet presAssocID="{5BE42572-954D-4EDC-B506-E2B6F637F54C}" presName="connectorText" presStyleLbl="sibTrans2D1" presStyleIdx="2" presStyleCnt="3"/>
      <dgm:spPr/>
      <dgm:t>
        <a:bodyPr/>
        <a:lstStyle/>
        <a:p>
          <a:endParaRPr lang="en-US"/>
        </a:p>
      </dgm:t>
    </dgm:pt>
  </dgm:ptLst>
  <dgm:cxnLst>
    <dgm:cxn modelId="{456345A9-0C5D-4B3B-BC70-FFCF5E189855}" srcId="{12B3DF70-4E17-43CC-BDF2-C4FFEAB44F4B}" destId="{4392CA3D-C5B5-4395-9194-CD9E02417437}" srcOrd="2" destOrd="0" parTransId="{CF55D4BF-6B78-44B3-AD94-F03E5F92F885}" sibTransId="{5BE42572-954D-4EDC-B506-E2B6F637F54C}"/>
    <dgm:cxn modelId="{1DCD3A5E-47F5-4FB5-B800-BDFC26AF1DF9}" type="presOf" srcId="{5F6F13DD-DF41-4AF3-BF98-5E3EC6311DA4}" destId="{6D1F2413-4747-48C8-9D2E-7DDEF08B3BEA}" srcOrd="0" destOrd="0" presId="urn:microsoft.com/office/officeart/2005/8/layout/cycle7"/>
    <dgm:cxn modelId="{FC73C772-51D6-4FC9-9BDF-71F17266DF01}" srcId="{12B3DF70-4E17-43CC-BDF2-C4FFEAB44F4B}" destId="{5F6F13DD-DF41-4AF3-BF98-5E3EC6311DA4}" srcOrd="1" destOrd="0" parTransId="{EAD9C5DD-74CE-4145-B0C6-260A7787265C}" sibTransId="{6C25FFC8-44BC-476B-8656-28C28BCCE99F}"/>
    <dgm:cxn modelId="{3E05CFD7-D697-4AA1-BC1A-A256C482F1E5}" type="presOf" srcId="{902995C6-7F61-4A84-B3E0-6144AE675C2C}" destId="{D72C37AA-499F-4697-9A6B-9301F65C1C13}" srcOrd="1" destOrd="0" presId="urn:microsoft.com/office/officeart/2005/8/layout/cycle7"/>
    <dgm:cxn modelId="{1FB9114B-5BE4-49C0-829C-AC0048E59668}" srcId="{12B3DF70-4E17-43CC-BDF2-C4FFEAB44F4B}" destId="{8F828D63-6940-4AA8-95A6-ACB5321BBA2C}" srcOrd="0" destOrd="0" parTransId="{35D63747-1F3B-4A48-9DEF-4E5CB6D0E532}" sibTransId="{902995C6-7F61-4A84-B3E0-6144AE675C2C}"/>
    <dgm:cxn modelId="{DDE2B8AE-32C3-46D3-87F3-8B090DD956FF}" type="presOf" srcId="{6C25FFC8-44BC-476B-8656-28C28BCCE99F}" destId="{0DA6FC6B-40CB-46F2-BD65-BD7EDE09E9FB}" srcOrd="1" destOrd="0" presId="urn:microsoft.com/office/officeart/2005/8/layout/cycle7"/>
    <dgm:cxn modelId="{7ADFE459-7D9D-4898-86A0-AD1B363C5BC7}" type="presOf" srcId="{6C25FFC8-44BC-476B-8656-28C28BCCE99F}" destId="{BF76DF78-CDCF-4ED4-B444-FFB1E6247B23}" srcOrd="0" destOrd="0" presId="urn:microsoft.com/office/officeart/2005/8/layout/cycle7"/>
    <dgm:cxn modelId="{82C4E5E2-5E4D-4572-96B2-33E466336C81}" type="presOf" srcId="{4392CA3D-C5B5-4395-9194-CD9E02417437}" destId="{E1A6CACA-18B6-4282-ADD9-65CE2C8A70E0}" srcOrd="0" destOrd="0" presId="urn:microsoft.com/office/officeart/2005/8/layout/cycle7"/>
    <dgm:cxn modelId="{46A3518F-8062-4E07-8D9F-08F85CFACE92}" type="presOf" srcId="{902995C6-7F61-4A84-B3E0-6144AE675C2C}" destId="{82418756-4DDD-42FA-9A8B-B1AF6B027E90}" srcOrd="0" destOrd="0" presId="urn:microsoft.com/office/officeart/2005/8/layout/cycle7"/>
    <dgm:cxn modelId="{04BDCF99-AF4E-4C1E-AC61-858B1FB8A2C8}" type="presOf" srcId="{12B3DF70-4E17-43CC-BDF2-C4FFEAB44F4B}" destId="{6B66F86F-F93E-4C49-A96F-FE550DB7F0C2}" srcOrd="0" destOrd="0" presId="urn:microsoft.com/office/officeart/2005/8/layout/cycle7"/>
    <dgm:cxn modelId="{CEAE2219-3241-4820-AD2B-667FD4E436AF}" type="presOf" srcId="{5BE42572-954D-4EDC-B506-E2B6F637F54C}" destId="{FCC878AF-1BA0-47A6-9FF2-51A03E3206D6}" srcOrd="0" destOrd="0" presId="urn:microsoft.com/office/officeart/2005/8/layout/cycle7"/>
    <dgm:cxn modelId="{D1776CCC-1002-46AD-95F0-BAA928C1A522}" type="presOf" srcId="{5BE42572-954D-4EDC-B506-E2B6F637F54C}" destId="{CD220BD5-8A6F-4501-A625-3AD9BA92948C}" srcOrd="1" destOrd="0" presId="urn:microsoft.com/office/officeart/2005/8/layout/cycle7"/>
    <dgm:cxn modelId="{C68BC889-5300-4C15-93F2-CD1F8EDCF327}" type="presOf" srcId="{8F828D63-6940-4AA8-95A6-ACB5321BBA2C}" destId="{A915BCC7-2AF5-4558-911A-713059E80B1C}" srcOrd="0" destOrd="0" presId="urn:microsoft.com/office/officeart/2005/8/layout/cycle7"/>
    <dgm:cxn modelId="{3416D771-94DA-4B72-B68A-1EDD83CA44A8}" type="presParOf" srcId="{6B66F86F-F93E-4C49-A96F-FE550DB7F0C2}" destId="{A915BCC7-2AF5-4558-911A-713059E80B1C}" srcOrd="0" destOrd="0" presId="urn:microsoft.com/office/officeart/2005/8/layout/cycle7"/>
    <dgm:cxn modelId="{AFB13ED8-D694-48AA-8009-B81B0F39479A}" type="presParOf" srcId="{6B66F86F-F93E-4C49-A96F-FE550DB7F0C2}" destId="{82418756-4DDD-42FA-9A8B-B1AF6B027E90}" srcOrd="1" destOrd="0" presId="urn:microsoft.com/office/officeart/2005/8/layout/cycle7"/>
    <dgm:cxn modelId="{AB854BE4-1EF0-4367-B671-DD1B00F7BDE8}" type="presParOf" srcId="{82418756-4DDD-42FA-9A8B-B1AF6B027E90}" destId="{D72C37AA-499F-4697-9A6B-9301F65C1C13}" srcOrd="0" destOrd="0" presId="urn:microsoft.com/office/officeart/2005/8/layout/cycle7"/>
    <dgm:cxn modelId="{788658F2-DF3A-45D6-8B16-1EE2DA0B0955}" type="presParOf" srcId="{6B66F86F-F93E-4C49-A96F-FE550DB7F0C2}" destId="{6D1F2413-4747-48C8-9D2E-7DDEF08B3BEA}" srcOrd="2" destOrd="0" presId="urn:microsoft.com/office/officeart/2005/8/layout/cycle7"/>
    <dgm:cxn modelId="{33D35D1F-7392-4606-A5C1-E81B87691482}" type="presParOf" srcId="{6B66F86F-F93E-4C49-A96F-FE550DB7F0C2}" destId="{BF76DF78-CDCF-4ED4-B444-FFB1E6247B23}" srcOrd="3" destOrd="0" presId="urn:microsoft.com/office/officeart/2005/8/layout/cycle7"/>
    <dgm:cxn modelId="{B25C8301-CFF9-49F9-85B8-C3E6A87E1F25}" type="presParOf" srcId="{BF76DF78-CDCF-4ED4-B444-FFB1E6247B23}" destId="{0DA6FC6B-40CB-46F2-BD65-BD7EDE09E9FB}" srcOrd="0" destOrd="0" presId="urn:microsoft.com/office/officeart/2005/8/layout/cycle7"/>
    <dgm:cxn modelId="{44EC4157-81D7-4C42-A1CB-4F71C4589E67}" type="presParOf" srcId="{6B66F86F-F93E-4C49-A96F-FE550DB7F0C2}" destId="{E1A6CACA-18B6-4282-ADD9-65CE2C8A70E0}" srcOrd="4" destOrd="0" presId="urn:microsoft.com/office/officeart/2005/8/layout/cycle7"/>
    <dgm:cxn modelId="{ADD95503-CD96-4BA8-8BB6-074653A7CD51}" type="presParOf" srcId="{6B66F86F-F93E-4C49-A96F-FE550DB7F0C2}" destId="{FCC878AF-1BA0-47A6-9FF2-51A03E3206D6}" srcOrd="5" destOrd="0" presId="urn:microsoft.com/office/officeart/2005/8/layout/cycle7"/>
    <dgm:cxn modelId="{66EB72FB-EF8B-4CBC-B80C-BA72C6B5F763}" type="presParOf" srcId="{FCC878AF-1BA0-47A6-9FF2-51A03E3206D6}" destId="{CD220BD5-8A6F-4501-A625-3AD9BA92948C}"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15BCC7-2AF5-4558-911A-713059E80B1C}">
      <dsp:nvSpPr>
        <dsp:cNvPr id="0" name=""/>
        <dsp:cNvSpPr/>
      </dsp:nvSpPr>
      <dsp:spPr>
        <a:xfrm>
          <a:off x="2193354" y="1739"/>
          <a:ext cx="2471291" cy="12356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Model</a:t>
          </a:r>
          <a:endParaRPr lang="en-US" sz="3100" kern="1200" dirty="0"/>
        </a:p>
      </dsp:txBody>
      <dsp:txXfrm>
        <a:off x="2229545" y="37930"/>
        <a:ext cx="2398909" cy="1163263"/>
      </dsp:txXfrm>
    </dsp:sp>
    <dsp:sp modelId="{82418756-4DDD-42FA-9A8B-B1AF6B027E90}">
      <dsp:nvSpPr>
        <dsp:cNvPr id="0" name=""/>
        <dsp:cNvSpPr/>
      </dsp:nvSpPr>
      <dsp:spPr>
        <a:xfrm rot="3600000">
          <a:off x="3805050" y="2171362"/>
          <a:ext cx="1289454" cy="432475"/>
        </a:xfrm>
        <a:prstGeom prst="lef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3934793" y="2257857"/>
        <a:ext cx="1029969" cy="259485"/>
      </dsp:txXfrm>
    </dsp:sp>
    <dsp:sp modelId="{6D1F2413-4747-48C8-9D2E-7DDEF08B3BEA}">
      <dsp:nvSpPr>
        <dsp:cNvPr id="0" name=""/>
        <dsp:cNvSpPr/>
      </dsp:nvSpPr>
      <dsp:spPr>
        <a:xfrm>
          <a:off x="4234909" y="3537815"/>
          <a:ext cx="2471291" cy="12356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Controlled Experiments</a:t>
          </a:r>
          <a:endParaRPr lang="en-US" sz="3100" kern="1200" dirty="0"/>
        </a:p>
      </dsp:txBody>
      <dsp:txXfrm>
        <a:off x="4271100" y="3574006"/>
        <a:ext cx="2398909" cy="1163263"/>
      </dsp:txXfrm>
    </dsp:sp>
    <dsp:sp modelId="{BF76DF78-CDCF-4ED4-B444-FFB1E6247B23}">
      <dsp:nvSpPr>
        <dsp:cNvPr id="0" name=""/>
        <dsp:cNvSpPr/>
      </dsp:nvSpPr>
      <dsp:spPr>
        <a:xfrm rot="10800000">
          <a:off x="2784272" y="3939400"/>
          <a:ext cx="1289454" cy="432475"/>
        </a:xfrm>
        <a:prstGeom prst="lef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914014" y="4025895"/>
        <a:ext cx="1029969" cy="259485"/>
      </dsp:txXfrm>
    </dsp:sp>
    <dsp:sp modelId="{E1A6CACA-18B6-4282-ADD9-65CE2C8A70E0}">
      <dsp:nvSpPr>
        <dsp:cNvPr id="0" name=""/>
        <dsp:cNvSpPr/>
      </dsp:nvSpPr>
      <dsp:spPr>
        <a:xfrm>
          <a:off x="151799" y="3537815"/>
          <a:ext cx="2471291" cy="1235645"/>
        </a:xfrm>
        <a:prstGeom prst="roundRect">
          <a:avLst>
            <a:gd name="adj" fmla="val 10000"/>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US" sz="3100" kern="1200" dirty="0" smtClean="0"/>
            <a:t>Observations in the Field</a:t>
          </a:r>
          <a:endParaRPr lang="en-US" sz="3100" kern="1200" dirty="0"/>
        </a:p>
      </dsp:txBody>
      <dsp:txXfrm>
        <a:off x="187990" y="3574006"/>
        <a:ext cx="2398909" cy="1163263"/>
      </dsp:txXfrm>
    </dsp:sp>
    <dsp:sp modelId="{FCC878AF-1BA0-47A6-9FF2-51A03E3206D6}">
      <dsp:nvSpPr>
        <dsp:cNvPr id="0" name=""/>
        <dsp:cNvSpPr/>
      </dsp:nvSpPr>
      <dsp:spPr>
        <a:xfrm rot="18000000">
          <a:off x="1763495" y="2171362"/>
          <a:ext cx="1289454" cy="432475"/>
        </a:xfrm>
        <a:prstGeom prst="leftRightArrow">
          <a:avLst>
            <a:gd name="adj1" fmla="val 60000"/>
            <a:gd name="adj2" fmla="val 50000"/>
          </a:avLst>
        </a:prstGeom>
        <a:solidFill>
          <a:srgbClr val="00B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1893238" y="2257857"/>
        <a:ext cx="1029969" cy="259485"/>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83EF43-48C8-477B-A09B-E00F9AFA46F3}" type="datetimeFigureOut">
              <a:rPr lang="en-US" smtClean="0"/>
              <a:t>11/19/2013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1F7852-8B0C-4012-90C1-B67F32ADDE80}" type="slidenum">
              <a:rPr lang="en-US" smtClean="0"/>
              <a:t>‹#›</a:t>
            </a:fld>
            <a:endParaRPr lang="en-US"/>
          </a:p>
        </p:txBody>
      </p:sp>
    </p:spTree>
    <p:extLst>
      <p:ext uri="{BB962C8B-B14F-4D97-AF65-F5344CB8AC3E}">
        <p14:creationId xmlns:p14="http://schemas.microsoft.com/office/powerpoint/2010/main" val="291502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63392273-5888-9645-AA96-BADB00EE1A97}" type="slidenum">
              <a:rPr lang="en-US">
                <a:ea typeface="ＭＳ Ｐゴシック" charset="-128"/>
                <a:cs typeface="ＭＳ Ｐゴシック" charset="-128"/>
              </a:rPr>
              <a:pPr/>
              <a:t>2</a:t>
            </a:fld>
            <a:endParaRPr lang="en-US">
              <a:ea typeface="ＭＳ Ｐゴシック" charset="-128"/>
              <a:cs typeface="ＭＳ Ｐゴシック" charset="-128"/>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he-IL" smtClean="0"/>
          </a:p>
        </p:txBody>
      </p:sp>
      <p:sp>
        <p:nvSpPr>
          <p:cNvPr id="4" name="Slide Number Placeholder 3"/>
          <p:cNvSpPr>
            <a:spLocks noGrp="1"/>
          </p:cNvSpPr>
          <p:nvPr>
            <p:ph type="sldNum" sz="quarter" idx="5"/>
          </p:nvPr>
        </p:nvSpPr>
        <p:spPr/>
        <p:txBody>
          <a:bodyPr/>
          <a:lstStyle/>
          <a:p>
            <a:pPr>
              <a:defRPr/>
            </a:pPr>
            <a:fld id="{2A026DAA-A093-42A7-A531-41F634C632FC}"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57908551-9AD7-4902-86AD-6FF5EDF606E9}" type="slidenum">
              <a:rPr lang="en-US" smtClean="0"/>
              <a:pPr/>
              <a:t>7</a:t>
            </a:fld>
            <a:endParaRPr lang="en-US"/>
          </a:p>
        </p:txBody>
      </p:sp>
    </p:spTree>
    <p:extLst>
      <p:ext uri="{BB962C8B-B14F-4D97-AF65-F5344CB8AC3E}">
        <p14:creationId xmlns:p14="http://schemas.microsoft.com/office/powerpoint/2010/main" val="34827546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57908551-9AD7-4902-86AD-6FF5EDF606E9}" type="slidenum">
              <a:rPr lang="en-US" smtClean="0"/>
              <a:pPr/>
              <a:t>9</a:t>
            </a:fld>
            <a:endParaRPr lang="en-US"/>
          </a:p>
        </p:txBody>
      </p:sp>
    </p:spTree>
    <p:extLst>
      <p:ext uri="{BB962C8B-B14F-4D97-AF65-F5344CB8AC3E}">
        <p14:creationId xmlns:p14="http://schemas.microsoft.com/office/powerpoint/2010/main" val="3149014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7EAA00-F593-4563-924B-0EFAB1EC2DD9}"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379450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EAA00-F593-4563-924B-0EFAB1EC2DD9}"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243739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EAA00-F593-4563-924B-0EFAB1EC2DD9}"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1379982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7EAA00-F593-4563-924B-0EFAB1EC2DD9}"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17529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7EAA00-F593-4563-924B-0EFAB1EC2DD9}" type="datetimeFigureOut">
              <a:rPr lang="en-US" smtClean="0"/>
              <a:t>11/19/2013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14865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7EAA00-F593-4563-924B-0EFAB1EC2DD9}"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1989494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7EAA00-F593-4563-924B-0EFAB1EC2DD9}" type="datetimeFigureOut">
              <a:rPr lang="en-US" smtClean="0"/>
              <a:t>11/19/2013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579421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7EAA00-F593-4563-924B-0EFAB1EC2DD9}" type="datetimeFigureOut">
              <a:rPr lang="en-US" smtClean="0"/>
              <a:t>11/19/2013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236806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EAA00-F593-4563-924B-0EFAB1EC2DD9}" type="datetimeFigureOut">
              <a:rPr lang="en-US" smtClean="0"/>
              <a:t>11/19/2013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298961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EAA00-F593-4563-924B-0EFAB1EC2DD9}"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2789660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7EAA00-F593-4563-924B-0EFAB1EC2DD9}" type="datetimeFigureOut">
              <a:rPr lang="en-US" smtClean="0"/>
              <a:t>11/19/2013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239B69-EC65-487F-BD59-345656205BCD}" type="slidenum">
              <a:rPr lang="en-US" smtClean="0"/>
              <a:t>‹#›</a:t>
            </a:fld>
            <a:endParaRPr lang="en-US"/>
          </a:p>
        </p:txBody>
      </p:sp>
    </p:spTree>
    <p:extLst>
      <p:ext uri="{BB962C8B-B14F-4D97-AF65-F5344CB8AC3E}">
        <p14:creationId xmlns:p14="http://schemas.microsoft.com/office/powerpoint/2010/main" val="177989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EAA00-F593-4563-924B-0EFAB1EC2DD9}" type="datetimeFigureOut">
              <a:rPr lang="en-US" smtClean="0"/>
              <a:t>11/19/2013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39B69-EC65-487F-BD59-345656205BCD}" type="slidenum">
              <a:rPr lang="en-US" smtClean="0"/>
              <a:t>‹#›</a:t>
            </a:fld>
            <a:endParaRPr lang="en-US"/>
          </a:p>
        </p:txBody>
      </p:sp>
    </p:spTree>
    <p:extLst>
      <p:ext uri="{BB962C8B-B14F-4D97-AF65-F5344CB8AC3E}">
        <p14:creationId xmlns:p14="http://schemas.microsoft.com/office/powerpoint/2010/main" val="40864365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276600"/>
            <a:ext cx="8305800" cy="1470025"/>
          </a:xfrm>
        </p:spPr>
        <p:txBody>
          <a:bodyPr>
            <a:normAutofit fontScale="90000"/>
          </a:bodyPr>
          <a:lstStyle/>
          <a:p>
            <a:r>
              <a:rPr lang="en-US" i="1" dirty="0" err="1"/>
              <a:t>Cybersecurity</a:t>
            </a:r>
            <a:r>
              <a:rPr lang="en-US" i="1" dirty="0"/>
              <a:t> and People: Challenges in Predicting User Actions</a:t>
            </a:r>
            <a:endParaRPr lang="en-US" dirty="0"/>
          </a:p>
        </p:txBody>
      </p:sp>
      <p:sp>
        <p:nvSpPr>
          <p:cNvPr id="3" name="Subtitle 2"/>
          <p:cNvSpPr>
            <a:spLocks noGrp="1"/>
          </p:cNvSpPr>
          <p:nvPr>
            <p:ph type="subTitle" idx="1"/>
          </p:nvPr>
        </p:nvSpPr>
        <p:spPr>
          <a:xfrm>
            <a:off x="1414462" y="4800600"/>
            <a:ext cx="6400800" cy="1752600"/>
          </a:xfrm>
        </p:spPr>
        <p:txBody>
          <a:bodyPr>
            <a:normAutofit fontScale="77500" lnSpcReduction="20000"/>
          </a:bodyPr>
          <a:lstStyle/>
          <a:p>
            <a:r>
              <a:rPr lang="en-US" sz="4700" dirty="0" smtClean="0">
                <a:solidFill>
                  <a:schemeClr val="tx1">
                    <a:lumMod val="75000"/>
                    <a:lumOff val="25000"/>
                  </a:schemeClr>
                </a:solidFill>
              </a:rPr>
              <a:t>Joachim Meyer</a:t>
            </a:r>
          </a:p>
          <a:p>
            <a:r>
              <a:rPr lang="en-US" dirty="0" smtClean="0">
                <a:solidFill>
                  <a:schemeClr val="tx1">
                    <a:lumMod val="75000"/>
                    <a:lumOff val="25000"/>
                  </a:schemeClr>
                </a:solidFill>
              </a:rPr>
              <a:t>Dept. of Industrial Engineering</a:t>
            </a:r>
          </a:p>
          <a:p>
            <a:r>
              <a:rPr lang="en-US" dirty="0" smtClean="0">
                <a:solidFill>
                  <a:schemeClr val="tx1">
                    <a:lumMod val="75000"/>
                    <a:lumOff val="25000"/>
                  </a:schemeClr>
                </a:solidFill>
              </a:rPr>
              <a:t>Fleischman School of Engineering</a:t>
            </a:r>
          </a:p>
          <a:p>
            <a:r>
              <a:rPr lang="en-US" dirty="0" smtClean="0">
                <a:solidFill>
                  <a:schemeClr val="tx1">
                    <a:lumMod val="75000"/>
                    <a:lumOff val="25000"/>
                  </a:schemeClr>
                </a:solidFill>
              </a:rPr>
              <a:t>Tel Aviv University</a:t>
            </a:r>
            <a:endParaRPr lang="en-US" dirty="0">
              <a:solidFill>
                <a:schemeClr val="tx1">
                  <a:lumMod val="75000"/>
                  <a:lumOff val="25000"/>
                </a:schemeClr>
              </a:solidFill>
            </a:endParaRPr>
          </a:p>
        </p:txBody>
      </p:sp>
      <p:pic>
        <p:nvPicPr>
          <p:cNvPr id="2050" name="Picture 2" descr="http://web.securityinnovation.com/Portals/49125/images/cyber_security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81000"/>
            <a:ext cx="4048125" cy="2686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52625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515" y="304800"/>
            <a:ext cx="8229600" cy="1143000"/>
          </a:xfrm>
        </p:spPr>
        <p:txBody>
          <a:bodyPr>
            <a:normAutofit/>
          </a:bodyPr>
          <a:lstStyle/>
          <a:p>
            <a:r>
              <a:rPr lang="en-US" sz="2400" dirty="0" smtClean="0"/>
              <a:t>The big problem – matters are messy.</a:t>
            </a:r>
            <a:br>
              <a:rPr lang="en-US" sz="2400" dirty="0" smtClean="0"/>
            </a:br>
            <a:r>
              <a:rPr lang="en-US" sz="2400" dirty="0" smtClean="0"/>
              <a:t>Intentions, feedback, learning, communication</a:t>
            </a:r>
            <a:endParaRPr lang="en-US" sz="2400" dirty="0"/>
          </a:p>
        </p:txBody>
      </p:sp>
      <p:pic>
        <p:nvPicPr>
          <p:cNvPr id="5122" name="Picture 2" descr="File:Causal Loop Diagram of a Mode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04" y="1295400"/>
            <a:ext cx="8401822" cy="4819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3399153"/>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4098" name="Rectangle 2"/>
          <p:cNvSpPr>
            <a:spLocks noGrp="1" noChangeArrowheads="1"/>
          </p:cNvSpPr>
          <p:nvPr>
            <p:ph type="title"/>
          </p:nvPr>
        </p:nvSpPr>
        <p:spPr/>
        <p:txBody>
          <a:bodyPr/>
          <a:lstStyle/>
          <a:p>
            <a:pPr eaLnBrk="1" hangingPunct="1">
              <a:defRPr/>
            </a:pPr>
            <a:r>
              <a:rPr lang="en-US" dirty="0" smtClean="0">
                <a:ea typeface="+mj-ea"/>
                <a:cs typeface="+mj-cs"/>
              </a:rPr>
              <a:t>Humans</a:t>
            </a:r>
            <a:endParaRPr lang="en-US" dirty="0">
              <a:ea typeface="+mj-ea"/>
              <a:cs typeface="+mj-cs"/>
            </a:endParaRPr>
          </a:p>
        </p:txBody>
      </p:sp>
      <p:sp>
        <p:nvSpPr>
          <p:cNvPr id="17411" name="Rectangle 3"/>
          <p:cNvSpPr>
            <a:spLocks noGrp="1" noChangeArrowheads="1"/>
          </p:cNvSpPr>
          <p:nvPr>
            <p:ph idx="1"/>
          </p:nvPr>
        </p:nvSpPr>
        <p:spPr>
          <a:xfrm>
            <a:off x="457200" y="1447800"/>
            <a:ext cx="8229600" cy="4525963"/>
          </a:xfrm>
        </p:spPr>
        <p:txBody>
          <a:bodyPr>
            <a:normAutofit lnSpcReduction="10000"/>
          </a:bodyPr>
          <a:lstStyle/>
          <a:p>
            <a:pPr eaLnBrk="1" hangingPunct="1">
              <a:buFont typeface="Wingdings" charset="2"/>
              <a:buNone/>
            </a:pPr>
            <a:r>
              <a:rPr lang="en-US" sz="2800" dirty="0" smtClean="0">
                <a:ea typeface="ＭＳ Ｐゴシック" charset="-128"/>
                <a:cs typeface="ＭＳ Ｐゴシック" charset="-128"/>
              </a:rPr>
              <a:t>	“Humans are incapable of securely storing high-quality cryptographic keys, and they have unacceptable speed and accuracy when performing cryptographic operations. (They are also large, expensive to maintain, difficult to manage, and they pollute the environment. It is astonishing that these devices continue to be manufactured and deployed. But they are sufficiently pervasive that we must design our protocols around their limitations.)”</a:t>
            </a:r>
          </a:p>
          <a:p>
            <a:pPr algn="r" eaLnBrk="1" hangingPunct="1">
              <a:buFont typeface="Wingdings" charset="2"/>
              <a:buNone/>
            </a:pPr>
            <a:r>
              <a:rPr lang="en-US" sz="2000" dirty="0" smtClean="0">
                <a:latin typeface="ＭＳ ゴシック" charset="-128"/>
                <a:ea typeface="ＭＳ ゴシック" charset="-128"/>
                <a:cs typeface="ＭＳ ゴシック" charset="-128"/>
              </a:rPr>
              <a:t>−−</a:t>
            </a:r>
            <a:r>
              <a:rPr lang="en-US" sz="2000" dirty="0" smtClean="0">
                <a:ea typeface="ＭＳ Ｐゴシック" charset="-128"/>
                <a:cs typeface="ＭＳ Ｐゴシック" charset="-128"/>
              </a:rPr>
              <a:t> C. Kaufman, R. Perlman, and M. </a:t>
            </a:r>
            <a:r>
              <a:rPr lang="en-US" sz="2000" dirty="0" err="1" smtClean="0">
                <a:ea typeface="ＭＳ Ｐゴシック" charset="-128"/>
                <a:cs typeface="ＭＳ Ｐゴシック" charset="-128"/>
              </a:rPr>
              <a:t>Speciner</a:t>
            </a:r>
            <a:r>
              <a:rPr lang="en-US" sz="2000" dirty="0" smtClean="0">
                <a:ea typeface="ＭＳ Ｐゴシック" charset="-128"/>
                <a:cs typeface="ＭＳ Ｐゴシック" charset="-128"/>
              </a:rPr>
              <a:t>. </a:t>
            </a:r>
            <a:br>
              <a:rPr lang="en-US" sz="2000" dirty="0" smtClean="0">
                <a:ea typeface="ＭＳ Ｐゴシック" charset="-128"/>
                <a:cs typeface="ＭＳ Ｐゴシック" charset="-128"/>
              </a:rPr>
            </a:br>
            <a:r>
              <a:rPr lang="en-US" sz="2000" i="1" dirty="0" smtClean="0">
                <a:ea typeface="ＭＳ Ｐゴシック" charset="-128"/>
                <a:cs typeface="ＭＳ Ｐゴシック" charset="-128"/>
              </a:rPr>
              <a:t>Network Security: PRIVATE Communication in a PUBLIC World.</a:t>
            </a:r>
            <a:r>
              <a:rPr lang="en-US" sz="2000" dirty="0" smtClean="0">
                <a:ea typeface="ＭＳ Ｐゴシック" charset="-128"/>
                <a:cs typeface="ＭＳ Ｐゴシック" charset="-128"/>
              </a:rPr>
              <a:t> </a:t>
            </a:r>
            <a:br>
              <a:rPr lang="en-US" sz="2000" dirty="0" smtClean="0">
                <a:ea typeface="ＭＳ Ｐゴシック" charset="-128"/>
                <a:cs typeface="ＭＳ Ｐゴシック" charset="-128"/>
              </a:rPr>
            </a:br>
            <a:r>
              <a:rPr lang="en-US" sz="2000" dirty="0" smtClean="0">
                <a:ea typeface="ＭＳ Ｐゴシック" charset="-128"/>
                <a:cs typeface="ＭＳ Ｐゴシック" charset="-128"/>
              </a:rPr>
              <a:t>2nd edition. Prentice Hall, page 237, 2002.</a:t>
            </a:r>
            <a:endParaRPr lang="en-US" sz="2000" dirty="0">
              <a:ea typeface="ＭＳ Ｐゴシック" charset="-128"/>
              <a:cs typeface="ＭＳ Ｐゴシック" charset="-128"/>
            </a:endParaRPr>
          </a:p>
        </p:txBody>
      </p:sp>
    </p:spTree>
    <p:extLst>
      <p:ext uri="{BB962C8B-B14F-4D97-AF65-F5344CB8AC3E}">
        <p14:creationId xmlns:p14="http://schemas.microsoft.com/office/powerpoint/2010/main" val="6840771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782"/>
            <a:ext cx="8229600" cy="1143000"/>
          </a:xfrm>
        </p:spPr>
        <p:txBody>
          <a:bodyPr>
            <a:normAutofit/>
          </a:bodyPr>
          <a:lstStyle/>
          <a:p>
            <a:r>
              <a:rPr lang="en-US" sz="4000" dirty="0" smtClean="0"/>
              <a:t>Some topics we study … </a:t>
            </a:r>
            <a:endParaRPr lang="en-US" sz="4000" dirty="0"/>
          </a:p>
        </p:txBody>
      </p:sp>
      <p:sp>
        <p:nvSpPr>
          <p:cNvPr id="3" name="Content Placeholder 2"/>
          <p:cNvSpPr>
            <a:spLocks noGrp="1"/>
          </p:cNvSpPr>
          <p:nvPr>
            <p:ph idx="1"/>
          </p:nvPr>
        </p:nvSpPr>
        <p:spPr>
          <a:xfrm>
            <a:off x="990600" y="1447800"/>
            <a:ext cx="7315200" cy="4800600"/>
          </a:xfrm>
        </p:spPr>
        <p:txBody>
          <a:bodyPr/>
          <a:lstStyle/>
          <a:p>
            <a:r>
              <a:rPr lang="en-US" dirty="0" smtClean="0"/>
              <a:t>Risk taking in system use</a:t>
            </a:r>
          </a:p>
          <a:p>
            <a:pPr lvl="1"/>
            <a:r>
              <a:rPr lang="en-US" dirty="0" smtClean="0"/>
              <a:t>There are several interrelated behaviors</a:t>
            </a:r>
          </a:p>
          <a:p>
            <a:r>
              <a:rPr lang="en-US" dirty="0" smtClean="0"/>
              <a:t>Adjusting of system settings </a:t>
            </a:r>
          </a:p>
          <a:p>
            <a:pPr lvl="1"/>
            <a:r>
              <a:rPr lang="en-US" dirty="0" smtClean="0"/>
              <a:t>People aren’t good at it</a:t>
            </a:r>
          </a:p>
          <a:p>
            <a:r>
              <a:rPr lang="en-US" dirty="0" smtClean="0"/>
              <a:t>Responses to alerts and advice </a:t>
            </a:r>
          </a:p>
          <a:p>
            <a:pPr lvl="1"/>
            <a:r>
              <a:rPr lang="en-US" dirty="0" smtClean="0"/>
              <a:t>Alerts are often ignored</a:t>
            </a:r>
          </a:p>
          <a:p>
            <a:r>
              <a:rPr lang="en-US" dirty="0" smtClean="0"/>
              <a:t>Authentication </a:t>
            </a:r>
          </a:p>
        </p:txBody>
      </p:sp>
    </p:spTree>
    <p:extLst>
      <p:ext uri="{BB962C8B-B14F-4D97-AF65-F5344CB8AC3E}">
        <p14:creationId xmlns:p14="http://schemas.microsoft.com/office/powerpoint/2010/main" val="3946784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520577774"/>
              </p:ext>
            </p:extLst>
          </p:nvPr>
        </p:nvGraphicFramePr>
        <p:xfrm>
          <a:off x="1143000" y="1066800"/>
          <a:ext cx="6858000" cy="477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477106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tatic.comicvine.com/uploads/original/10/106882/2251555-cauldron_by_schmychael-d3dyp6p.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3505200"/>
            <a:ext cx="3505200"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rot="19406527">
            <a:off x="208842" y="2411315"/>
            <a:ext cx="3518464" cy="461665"/>
          </a:xfrm>
          <a:prstGeom prst="rect">
            <a:avLst/>
          </a:prstGeom>
          <a:noFill/>
        </p:spPr>
        <p:txBody>
          <a:bodyPr wrap="none" lIns="91440" tIns="45720" rIns="91440" bIns="45720">
            <a:spAutoFit/>
          </a:bodyPr>
          <a:lstStyle/>
          <a:p>
            <a:pPr algn="ctr"/>
            <a:r>
              <a:rPr lang="en-US" sz="2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Reinforcement Learning</a:t>
            </a:r>
            <a:endParaRPr lang="en-US" sz="2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Rectangle 2"/>
          <p:cNvSpPr/>
          <p:nvPr/>
        </p:nvSpPr>
        <p:spPr>
          <a:xfrm rot="17492726">
            <a:off x="2067506" y="1942803"/>
            <a:ext cx="3386503" cy="523220"/>
          </a:xfrm>
          <a:prstGeom prst="rect">
            <a:avLst/>
          </a:prstGeom>
          <a:noFill/>
        </p:spPr>
        <p:txBody>
          <a:bodyPr wrap="none" lIns="91440" tIns="45720" rIns="91440" bIns="45720">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Cost Benefit Analyses</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Rectangle 3"/>
          <p:cNvSpPr/>
          <p:nvPr/>
        </p:nvSpPr>
        <p:spPr>
          <a:xfrm rot="20059712">
            <a:off x="990190" y="1057023"/>
            <a:ext cx="2770567" cy="523220"/>
          </a:xfrm>
          <a:prstGeom prst="rect">
            <a:avLst/>
          </a:prstGeom>
          <a:noFill/>
        </p:spPr>
        <p:txBody>
          <a:bodyPr wrap="none" lIns="91440" tIns="45720" rIns="91440" bIns="45720">
            <a:spAutoFit/>
          </a:bodyPr>
          <a:lstStyle/>
          <a:p>
            <a:pPr algn="ctr"/>
            <a:r>
              <a:rPr lang="en-US" sz="28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System Dynamics</a:t>
            </a:r>
            <a:endParaRPr lang="en-US" sz="28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5" name="Rectangle 4"/>
          <p:cNvSpPr/>
          <p:nvPr/>
        </p:nvSpPr>
        <p:spPr>
          <a:xfrm rot="18998767">
            <a:off x="864166" y="3243590"/>
            <a:ext cx="2411558" cy="52322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2800" b="1" cap="none" spc="0" dirty="0" smtClean="0">
                <a:ln/>
                <a:solidFill>
                  <a:schemeClr val="accent3"/>
                </a:solidFill>
                <a:effectLst/>
              </a:rPr>
              <a:t>Control Theory</a:t>
            </a:r>
            <a:endParaRPr lang="en-US" sz="2800" b="1" cap="none" spc="0" dirty="0">
              <a:ln/>
              <a:solidFill>
                <a:schemeClr val="accent3"/>
              </a:solidFill>
              <a:effectLst/>
            </a:endParaRPr>
          </a:p>
        </p:txBody>
      </p:sp>
      <p:sp>
        <p:nvSpPr>
          <p:cNvPr id="6" name="Rectangle 5"/>
          <p:cNvSpPr/>
          <p:nvPr/>
        </p:nvSpPr>
        <p:spPr>
          <a:xfrm rot="19540594">
            <a:off x="1968074" y="4031605"/>
            <a:ext cx="721288" cy="523220"/>
          </a:xfrm>
          <a:prstGeom prst="rect">
            <a:avLst/>
          </a:prstGeom>
          <a:noFill/>
        </p:spPr>
        <p:txBody>
          <a:bodyPr wrap="none" lIns="91440" tIns="45720" rIns="91440" bIns="45720">
            <a:spAutoFit/>
          </a:bodyPr>
          <a:lstStyle/>
          <a:p>
            <a:pPr algn="ctr"/>
            <a:r>
              <a:rPr lang="en-US" sz="28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Etc.</a:t>
            </a:r>
            <a:endParaRPr lang="en-US" sz="28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7" name="Bent Arrow 6"/>
          <p:cNvSpPr/>
          <p:nvPr/>
        </p:nvSpPr>
        <p:spPr>
          <a:xfrm rot="5400000">
            <a:off x="3962400" y="3048000"/>
            <a:ext cx="914400" cy="82742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Bent Arrow 8"/>
          <p:cNvSpPr/>
          <p:nvPr/>
        </p:nvSpPr>
        <p:spPr>
          <a:xfrm rot="10800000" flipH="1" flipV="1">
            <a:off x="5093843" y="2670097"/>
            <a:ext cx="1294143" cy="1621814"/>
          </a:xfrm>
          <a:prstGeom prst="bentArrow">
            <a:avLst>
              <a:gd name="adj1" fmla="val 15976"/>
              <a:gd name="adj2" fmla="val 25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6629400" y="2507885"/>
            <a:ext cx="1295400" cy="923330"/>
          </a:xfrm>
          <a:prstGeom prst="rect">
            <a:avLst/>
          </a:prstGeom>
          <a:noFill/>
        </p:spPr>
        <p:txBody>
          <a:bodyPr wrap="square" rtlCol="0">
            <a:spAutoFit/>
          </a:bodyPr>
          <a:lstStyle/>
          <a:p>
            <a:r>
              <a:rPr lang="en-US" sz="5400" dirty="0" smtClean="0"/>
              <a:t>???</a:t>
            </a:r>
            <a:endParaRPr lang="en-US" sz="5400" dirty="0"/>
          </a:p>
        </p:txBody>
      </p:sp>
    </p:spTree>
    <p:extLst>
      <p:ext uri="{BB962C8B-B14F-4D97-AF65-F5344CB8AC3E}">
        <p14:creationId xmlns:p14="http://schemas.microsoft.com/office/powerpoint/2010/main" val="2269458480"/>
      </p:ext>
    </p:extLst>
  </p:cSld>
  <p:clrMapOvr>
    <a:masterClrMapping/>
  </p:clrMapOvr>
  <mc:AlternateContent xmlns:mc="http://schemas.openxmlformats.org/markup-compatibility/2006" xmlns:p14="http://schemas.microsoft.com/office/powerpoint/2010/main">
    <mc:Choice Requires="p14">
      <p:transition spd="slow" p14:dur="2000" advClick="0" advTm="20000"/>
    </mc:Choice>
    <mc:Fallback xmlns="">
      <p:transition spd="slow" advClick="0" advTm="2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400644">
            <a:off x="1457589" y="4762087"/>
            <a:ext cx="5625418" cy="1048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s://encrypted-tbn2.gstatic.com/images?q=tbn:ANd9GcRR5NBYbK5ZgJsXkb0t_qSnf-PjPmsW9Y5OJQnyeA4h6XTaDDODr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419472">
            <a:off x="1384254" y="3031189"/>
            <a:ext cx="1623323" cy="216722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ncrypted-tbn0.gstatic.com/images?q=tbn:ANd9GcS42w70ZOtfh5SbEDk75BnjD_iP0MX6a_MrQHG4RF2axsnxQ2s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337577">
            <a:off x="3462440" y="3371309"/>
            <a:ext cx="1423362" cy="10297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postIt"/>
          <p:cNvPicPr>
            <a:picLocks noChangeAspect="1" noChangeArrowheads="1"/>
          </p:cNvPicPr>
          <p:nvPr/>
        </p:nvPicPr>
        <p:blipFill>
          <a:blip r:embed="rId5"/>
          <a:srcRect/>
          <a:stretch>
            <a:fillRect/>
          </a:stretch>
        </p:blipFill>
        <p:spPr bwMode="auto">
          <a:xfrm rot="1385165">
            <a:off x="5327310" y="894514"/>
            <a:ext cx="3310762" cy="3164897"/>
          </a:xfrm>
          <a:prstGeom prst="rect">
            <a:avLst/>
          </a:prstGeom>
          <a:noFill/>
        </p:spPr>
      </p:pic>
      <p:sp>
        <p:nvSpPr>
          <p:cNvPr id="8" name="Text Box 3"/>
          <p:cNvSpPr txBox="1">
            <a:spLocks noChangeArrowheads="1"/>
          </p:cNvSpPr>
          <p:nvPr/>
        </p:nvSpPr>
        <p:spPr bwMode="auto">
          <a:xfrm rot="1487252">
            <a:off x="5649554" y="2013810"/>
            <a:ext cx="2666272" cy="1015663"/>
          </a:xfrm>
          <a:prstGeom prst="rect">
            <a:avLst/>
          </a:prstGeom>
          <a:noFill/>
          <a:ln w="9525">
            <a:noFill/>
            <a:miter lim="800000"/>
            <a:headEnd/>
            <a:tailEnd/>
          </a:ln>
          <a:effectLst/>
        </p:spPr>
        <p:txBody>
          <a:bodyPr wrap="square">
            <a:prstTxWarp prst="textNoShape">
              <a:avLst/>
            </a:prstTxWarp>
            <a:spAutoFit/>
          </a:bodyPr>
          <a:lstStyle/>
          <a:p>
            <a:r>
              <a:rPr lang="en-US" sz="2000" dirty="0">
                <a:solidFill>
                  <a:srgbClr val="004080"/>
                </a:solidFill>
                <a:latin typeface="Comic Sans MS" charset="0"/>
              </a:rPr>
              <a:t>   Bank =  b3aYZ</a:t>
            </a:r>
          </a:p>
          <a:p>
            <a:r>
              <a:rPr lang="en-US" sz="2000" dirty="0">
                <a:solidFill>
                  <a:srgbClr val="004080"/>
                </a:solidFill>
                <a:latin typeface="Comic Sans MS" charset="0"/>
              </a:rPr>
              <a:t> Amazon  = aa66x!</a:t>
            </a:r>
          </a:p>
          <a:p>
            <a:r>
              <a:rPr lang="en-US" sz="2000" dirty="0" err="1">
                <a:solidFill>
                  <a:srgbClr val="004080"/>
                </a:solidFill>
                <a:latin typeface="Comic Sans MS" charset="0"/>
              </a:rPr>
              <a:t>Phonebill</a:t>
            </a:r>
            <a:r>
              <a:rPr lang="en-US" sz="2000" dirty="0">
                <a:solidFill>
                  <a:srgbClr val="004080"/>
                </a:solidFill>
                <a:latin typeface="Comic Sans MS" charset="0"/>
              </a:rPr>
              <a:t> = p$2$ta1</a:t>
            </a:r>
            <a:endParaRPr lang="en-US" sz="2000" dirty="0"/>
          </a:p>
        </p:txBody>
      </p:sp>
      <p:sp>
        <p:nvSpPr>
          <p:cNvPr id="3" name="TextBox 2"/>
          <p:cNvSpPr txBox="1"/>
          <p:nvPr/>
        </p:nvSpPr>
        <p:spPr>
          <a:xfrm>
            <a:off x="1066800" y="762000"/>
            <a:ext cx="3772578" cy="1077218"/>
          </a:xfrm>
          <a:prstGeom prst="rect">
            <a:avLst/>
          </a:prstGeom>
          <a:noFill/>
        </p:spPr>
        <p:txBody>
          <a:bodyPr wrap="square" rtlCol="0">
            <a:spAutoFit/>
          </a:bodyPr>
          <a:lstStyle/>
          <a:p>
            <a:r>
              <a:rPr lang="en-US" sz="3200" dirty="0" smtClean="0"/>
              <a:t>The Challenge of Access Control</a:t>
            </a:r>
            <a:endParaRPr lang="en-US" sz="3200" dirty="0"/>
          </a:p>
        </p:txBody>
      </p:sp>
    </p:spTree>
    <p:extLst>
      <p:ext uri="{BB962C8B-B14F-4D97-AF65-F5344CB8AC3E}">
        <p14:creationId xmlns:p14="http://schemas.microsoft.com/office/powerpoint/2010/main" val="1687683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inacial screen win7.jpg"/>
          <p:cNvPicPr>
            <a:picLocks noGrp="1" noChangeAspect="1"/>
          </p:cNvPicPr>
          <p:nvPr>
            <p:ph idx="1"/>
          </p:nvPr>
        </p:nvPicPr>
        <p:blipFill>
          <a:blip r:embed="rId3" cstate="print"/>
          <a:stretch>
            <a:fillRect/>
          </a:stretch>
        </p:blipFill>
        <p:spPr>
          <a:xfrm>
            <a:off x="1600200" y="2209800"/>
            <a:ext cx="5953125" cy="3048000"/>
          </a:xfrm>
        </p:spPr>
      </p:pic>
      <p:pic>
        <p:nvPicPr>
          <p:cNvPr id="5" name="Picture 4" descr="GP win7.jpg"/>
          <p:cNvPicPr>
            <a:picLocks noChangeAspect="1"/>
          </p:cNvPicPr>
          <p:nvPr/>
        </p:nvPicPr>
        <p:blipFill>
          <a:blip r:embed="rId4" cstate="print"/>
          <a:stretch>
            <a:fillRect/>
          </a:stretch>
        </p:blipFill>
        <p:spPr>
          <a:xfrm>
            <a:off x="914400" y="1295400"/>
            <a:ext cx="2819400" cy="4838700"/>
          </a:xfrm>
          <a:prstGeom prst="rect">
            <a:avLst/>
          </a:prstGeom>
        </p:spPr>
      </p:pic>
      <p:pic>
        <p:nvPicPr>
          <p:cNvPr id="6" name="Picture 5" descr="PIN win7.jpg"/>
          <p:cNvPicPr>
            <a:picLocks noChangeAspect="1"/>
          </p:cNvPicPr>
          <p:nvPr/>
        </p:nvPicPr>
        <p:blipFill>
          <a:blip r:embed="rId5" cstate="print"/>
          <a:stretch>
            <a:fillRect/>
          </a:stretch>
        </p:blipFill>
        <p:spPr>
          <a:xfrm>
            <a:off x="4114800" y="1295400"/>
            <a:ext cx="2828925" cy="4800600"/>
          </a:xfrm>
          <a:prstGeom prst="rect">
            <a:avLst/>
          </a:prstGeom>
        </p:spPr>
      </p:pic>
      <p:pic>
        <p:nvPicPr>
          <p:cNvPr id="7" name="Picture 6" descr="money allocation screen win7.jpg"/>
          <p:cNvPicPr>
            <a:picLocks noChangeAspect="1"/>
          </p:cNvPicPr>
          <p:nvPr/>
        </p:nvPicPr>
        <p:blipFill>
          <a:blip r:embed="rId6" cstate="print"/>
          <a:stretch>
            <a:fillRect/>
          </a:stretch>
        </p:blipFill>
        <p:spPr>
          <a:xfrm>
            <a:off x="1524000" y="2057400"/>
            <a:ext cx="5953125" cy="30765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 affects authentication behavior?</a:t>
            </a:r>
            <a:endParaRPr lang="en-US" sz="3600" dirty="0"/>
          </a:p>
        </p:txBody>
      </p:sp>
      <p:sp>
        <p:nvSpPr>
          <p:cNvPr id="3" name="Content Placeholder 2"/>
          <p:cNvSpPr>
            <a:spLocks noGrp="1"/>
          </p:cNvSpPr>
          <p:nvPr>
            <p:ph idx="1"/>
          </p:nvPr>
        </p:nvSpPr>
        <p:spPr>
          <a:xfrm>
            <a:off x="304800" y="1295400"/>
            <a:ext cx="4952999" cy="4267200"/>
          </a:xfrm>
        </p:spPr>
        <p:txBody>
          <a:bodyPr>
            <a:normAutofit fontScale="85000" lnSpcReduction="20000"/>
          </a:bodyPr>
          <a:lstStyle/>
          <a:p>
            <a:r>
              <a:rPr lang="en-US" dirty="0" smtClean="0"/>
              <a:t>Authentication method </a:t>
            </a:r>
          </a:p>
          <a:p>
            <a:pPr lvl="1"/>
            <a:r>
              <a:rPr lang="en-US" dirty="0" smtClean="0"/>
              <a:t>(password, graphic, biometric)</a:t>
            </a:r>
          </a:p>
          <a:p>
            <a:r>
              <a:rPr lang="en-US" dirty="0" smtClean="0"/>
              <a:t>Authentication complexity </a:t>
            </a:r>
          </a:p>
          <a:p>
            <a:pPr lvl="1"/>
            <a:r>
              <a:rPr lang="en-US" dirty="0" smtClean="0"/>
              <a:t>(e.g., password length, required accuracy of movements)</a:t>
            </a:r>
          </a:p>
          <a:p>
            <a:r>
              <a:rPr lang="en-US" dirty="0" smtClean="0"/>
              <a:t>Authentication frequency</a:t>
            </a:r>
          </a:p>
          <a:p>
            <a:r>
              <a:rPr lang="en-US" dirty="0" smtClean="0"/>
              <a:t>Importance of protection</a:t>
            </a:r>
          </a:p>
          <a:p>
            <a:pPr lvl="1"/>
            <a:r>
              <a:rPr lang="en-US" dirty="0" smtClean="0"/>
              <a:t>(likelihood and severity of threats)</a:t>
            </a:r>
          </a:p>
          <a:p>
            <a:r>
              <a:rPr lang="en-US" dirty="0" smtClean="0"/>
              <a:t>Situation </a:t>
            </a:r>
          </a:p>
          <a:p>
            <a:pPr lvl="1"/>
            <a:r>
              <a:rPr lang="en-US" dirty="0" smtClean="0"/>
              <a:t>(stress, time pressure, etc.)</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320338"/>
            <a:ext cx="3774232" cy="3362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1581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a:hlinkClick r:id="" action="ppaction://noaction"/>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54727" y="211163"/>
            <a:ext cx="4837734" cy="663991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429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154</Words>
  <Application>Microsoft Office PowerPoint</Application>
  <PresentationFormat>On-screen Show (4:3)</PresentationFormat>
  <Paragraphs>44</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Cybersecurity and People: Challenges in Predicting User Actions</vt:lpstr>
      <vt:lpstr>Humans</vt:lpstr>
      <vt:lpstr>Some topics we study … </vt:lpstr>
      <vt:lpstr>PowerPoint Presentation</vt:lpstr>
      <vt:lpstr>PowerPoint Presentation</vt:lpstr>
      <vt:lpstr>PowerPoint Presentation</vt:lpstr>
      <vt:lpstr>PowerPoint Presentation</vt:lpstr>
      <vt:lpstr>What affects authentication behavior?</vt:lpstr>
      <vt:lpstr>PowerPoint Presentation</vt:lpstr>
      <vt:lpstr>The big problem – matters are messy. Intentions, feedback, learning, communication</vt:lpstr>
    </vt:vector>
  </TitlesOfParts>
  <Company>Tel-Aviv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Cybersecurity and People: Challenges in Predicting User Actions</dc:title>
  <dc:creator>Joachim Meyer</dc:creator>
  <cp:lastModifiedBy>Joachim Meyer</cp:lastModifiedBy>
  <cp:revision>18</cp:revision>
  <dcterms:created xsi:type="dcterms:W3CDTF">2013-11-14T12:31:32Z</dcterms:created>
  <dcterms:modified xsi:type="dcterms:W3CDTF">2013-11-20T09:08:19Z</dcterms:modified>
</cp:coreProperties>
</file>